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9" r:id="rId2"/>
    <p:sldId id="282" r:id="rId3"/>
    <p:sldId id="264" r:id="rId4"/>
    <p:sldId id="271" r:id="rId5"/>
    <p:sldId id="269" r:id="rId6"/>
    <p:sldId id="272" r:id="rId7"/>
    <p:sldId id="283" r:id="rId8"/>
    <p:sldId id="284" r:id="rId9"/>
    <p:sldId id="265" r:id="rId10"/>
    <p:sldId id="270" r:id="rId11"/>
    <p:sldId id="287" r:id="rId12"/>
    <p:sldId id="292" r:id="rId13"/>
    <p:sldId id="286" r:id="rId14"/>
    <p:sldId id="288" r:id="rId15"/>
    <p:sldId id="293" r:id="rId16"/>
    <p:sldId id="294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zione predefinita" id="{6591A002-F2BF-4D6B-BA4E-E7795CF198BE}">
          <p14:sldIdLst/>
        </p14:section>
        <p14:section name="Sezione senza titolo" id="{D950511F-43AC-4DF1-A771-55DBD529C3CF}">
          <p14:sldIdLst>
            <p14:sldId id="289"/>
            <p14:sldId id="282"/>
            <p14:sldId id="264"/>
            <p14:sldId id="271"/>
            <p14:sldId id="269"/>
            <p14:sldId id="272"/>
            <p14:sldId id="283"/>
            <p14:sldId id="284"/>
            <p14:sldId id="265"/>
            <p14:sldId id="270"/>
            <p14:sldId id="287"/>
            <p14:sldId id="292"/>
            <p14:sldId id="286"/>
            <p14:sldId id="288"/>
            <p14:sldId id="293"/>
            <p14:sldId id="29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  <a:srgbClr val="C6E02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Stile medio 4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754" autoAdjust="0"/>
  </p:normalViewPr>
  <p:slideViewPr>
    <p:cSldViewPr>
      <p:cViewPr varScale="1">
        <p:scale>
          <a:sx n="68" d="100"/>
          <a:sy n="68" d="100"/>
        </p:scale>
        <p:origin x="-1200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5721E-45BA-499D-B6B2-088C69E2C733}" type="datetimeFigureOut">
              <a:rPr lang="it-IT" smtClean="0"/>
              <a:pPr/>
              <a:t>24/01/2019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4D660-11BA-4251-8623-27D4DE6DA52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38898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4D660-11BA-4251-8623-27D4DE6DA52F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37086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4DFA-6712-4FFF-8195-3C1E58074869}" type="datetimeFigureOut">
              <a:rPr lang="it-IT" smtClean="0"/>
              <a:pPr/>
              <a:t>24/01/2019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FF9-33BF-432E-85AA-2EE31B19400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8763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4DFA-6712-4FFF-8195-3C1E58074869}" type="datetimeFigureOut">
              <a:rPr lang="it-IT" smtClean="0"/>
              <a:pPr/>
              <a:t>24/01/2019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FF9-33BF-432E-85AA-2EE31B19400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96818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4DFA-6712-4FFF-8195-3C1E58074869}" type="datetimeFigureOut">
              <a:rPr lang="it-IT" smtClean="0"/>
              <a:pPr/>
              <a:t>24/01/2019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FF9-33BF-432E-85AA-2EE31B19400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1378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4DFA-6712-4FFF-8195-3C1E58074869}" type="datetimeFigureOut">
              <a:rPr lang="it-IT" smtClean="0"/>
              <a:pPr/>
              <a:t>24/01/2019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FF9-33BF-432E-85AA-2EE31B19400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95605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4DFA-6712-4FFF-8195-3C1E58074869}" type="datetimeFigureOut">
              <a:rPr lang="it-IT" smtClean="0"/>
              <a:pPr/>
              <a:t>24/01/2019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FF9-33BF-432E-85AA-2EE31B19400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0528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4DFA-6712-4FFF-8195-3C1E58074869}" type="datetimeFigureOut">
              <a:rPr lang="it-IT" smtClean="0"/>
              <a:pPr/>
              <a:t>24/01/2019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FF9-33BF-432E-85AA-2EE31B19400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15486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4DFA-6712-4FFF-8195-3C1E58074869}" type="datetimeFigureOut">
              <a:rPr lang="it-IT" smtClean="0"/>
              <a:pPr/>
              <a:t>24/01/2019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FF9-33BF-432E-85AA-2EE31B19400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18768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4DFA-6712-4FFF-8195-3C1E58074869}" type="datetimeFigureOut">
              <a:rPr lang="it-IT" smtClean="0"/>
              <a:pPr/>
              <a:t>24/01/2019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FF9-33BF-432E-85AA-2EE31B19400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22821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4DFA-6712-4FFF-8195-3C1E58074869}" type="datetimeFigureOut">
              <a:rPr lang="it-IT" smtClean="0"/>
              <a:pPr/>
              <a:t>24/01/2019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FF9-33BF-432E-85AA-2EE31B19400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81711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4DFA-6712-4FFF-8195-3C1E58074869}" type="datetimeFigureOut">
              <a:rPr lang="it-IT" smtClean="0"/>
              <a:pPr/>
              <a:t>24/01/2019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FF9-33BF-432E-85AA-2EE31B19400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6208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4DFA-6712-4FFF-8195-3C1E58074869}" type="datetimeFigureOut">
              <a:rPr lang="it-IT" smtClean="0"/>
              <a:pPr/>
              <a:t>24/01/2019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FF9-33BF-432E-85AA-2EE31B19400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8034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44DFA-6712-4FFF-8195-3C1E58074869}" type="datetimeFigureOut">
              <a:rPr lang="it-IT" smtClean="0"/>
              <a:pPr/>
              <a:t>24/01/2019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F4FF9-33BF-432E-85AA-2EE31B19400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8089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emf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emf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emf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5.png"/><Relationship Id="rId4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892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458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3602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2000" dirty="0" smtClean="0"/>
              <a:t>        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Competenze per una scuola inclusiva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179512" y="3140968"/>
            <a:ext cx="4042792" cy="39604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2000" b="1" dirty="0" smtClean="0"/>
          </a:p>
          <a:p>
            <a:pPr marL="0" indent="0" algn="ctr">
              <a:buNone/>
            </a:pPr>
            <a:r>
              <a:rPr lang="it-IT" sz="2200" b="1" dirty="0" smtClean="0"/>
              <a:t>Competenza</a:t>
            </a:r>
          </a:p>
          <a:p>
            <a:pPr marL="0" indent="0" algn="ctr">
              <a:buNone/>
            </a:pPr>
            <a:r>
              <a:rPr lang="it-IT" sz="2000" dirty="0"/>
              <a:t>Riconoscere ed analizzare l'influenza delle dinamiche interculturali nei processi cognitivi e affettivo-relazionali per realizzare interventi mirati ed educare alla cittadinanza </a:t>
            </a:r>
            <a:r>
              <a:rPr lang="it-IT" sz="2000" dirty="0" smtClean="0"/>
              <a:t>planetaria</a:t>
            </a:r>
            <a:endParaRPr lang="it-IT" sz="2000" b="1" dirty="0"/>
          </a:p>
          <a:p>
            <a:pPr marL="0" indent="0" algn="ctr">
              <a:buNone/>
            </a:pPr>
            <a:r>
              <a:rPr lang="it-IT" sz="2000" b="1" dirty="0" smtClean="0"/>
              <a:t>Destinatari</a:t>
            </a:r>
          </a:p>
        </p:txBody>
      </p:sp>
      <p:sp>
        <p:nvSpPr>
          <p:cNvPr id="13" name="Rettangolo arrotondato 12"/>
          <p:cNvSpPr/>
          <p:nvPr/>
        </p:nvSpPr>
        <p:spPr>
          <a:xfrm>
            <a:off x="395536" y="458080"/>
            <a:ext cx="592920" cy="542900"/>
          </a:xfrm>
          <a:prstGeom prst="roundRect">
            <a:avLst>
              <a:gd name="adj" fmla="val 10000"/>
            </a:avLst>
          </a:prstGeom>
          <a:blipFill rotWithShape="1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21" y="1008426"/>
            <a:ext cx="8377117" cy="117326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3732525"/>
            <a:ext cx="6525870" cy="2592761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441326" y="6217720"/>
            <a:ext cx="3960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Docenti del I ciclo </a:t>
            </a:r>
            <a:r>
              <a:rPr lang="it-IT" sz="2000" dirty="0" smtClean="0"/>
              <a:t>di istruzione</a:t>
            </a:r>
            <a:endParaRPr lang="it-IT" sz="2000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347" y="2180115"/>
            <a:ext cx="8240117" cy="115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828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9451"/>
            <a:ext cx="609653" cy="59136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279" y="239451"/>
            <a:ext cx="646232" cy="60965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979712" y="535132"/>
            <a:ext cx="4299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Competenze di sistema e per il 21mo secolo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904465"/>
            <a:ext cx="8145264" cy="940360"/>
          </a:xfrm>
          <a:prstGeom prst="rect">
            <a:avLst/>
          </a:prstGeom>
        </p:spPr>
      </p:pic>
      <p:sp>
        <p:nvSpPr>
          <p:cNvPr id="12" name="Input manuale 11"/>
          <p:cNvSpPr/>
          <p:nvPr/>
        </p:nvSpPr>
        <p:spPr>
          <a:xfrm rot="10800000">
            <a:off x="468925" y="3081313"/>
            <a:ext cx="8116120" cy="1065312"/>
          </a:xfrm>
          <a:prstGeom prst="flowChartManualInpu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496436" y="3262753"/>
            <a:ext cx="6474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>
                <a:solidFill>
                  <a:srgbClr val="FF0000"/>
                </a:solidFill>
              </a:rPr>
              <a:t>U.F. </a:t>
            </a:r>
            <a:r>
              <a:rPr lang="it-IT" sz="2400" b="1" i="1" dirty="0" smtClean="0">
                <a:solidFill>
                  <a:srgbClr val="FF0000"/>
                </a:solidFill>
              </a:rPr>
              <a:t>21 </a:t>
            </a:r>
            <a:r>
              <a:rPr lang="it-IT" sz="2400" b="1" i="1" dirty="0">
                <a:solidFill>
                  <a:schemeClr val="bg1"/>
                </a:solidFill>
              </a:rPr>
              <a:t>– </a:t>
            </a:r>
            <a:r>
              <a:rPr lang="it-IT" sz="2400" b="1" i="1" dirty="0" err="1" smtClean="0">
                <a:solidFill>
                  <a:schemeClr val="bg1"/>
                </a:solidFill>
              </a:rPr>
              <a:t>Coding</a:t>
            </a:r>
            <a:r>
              <a:rPr lang="it-IT" sz="2400" b="1" i="1" dirty="0">
                <a:solidFill>
                  <a:schemeClr val="bg1"/>
                </a:solidFill>
              </a:rPr>
              <a:t> </a:t>
            </a:r>
            <a:r>
              <a:rPr lang="it-IT" sz="2400" b="1" i="1" dirty="0" smtClean="0">
                <a:solidFill>
                  <a:schemeClr val="bg1"/>
                </a:solidFill>
              </a:rPr>
              <a:t>e </a:t>
            </a:r>
            <a:r>
              <a:rPr lang="it-IT" sz="2400" b="1" i="1" dirty="0">
                <a:solidFill>
                  <a:schemeClr val="bg1"/>
                </a:solidFill>
              </a:rPr>
              <a:t>robotica nella Scuola Primaria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53752" y="4204445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000" b="1" dirty="0"/>
              <a:t>Competenza</a:t>
            </a:r>
            <a:r>
              <a:rPr lang="it-IT" sz="2000" dirty="0"/>
              <a:t> </a:t>
            </a:r>
            <a:endParaRPr lang="it-IT" sz="2000" dirty="0" smtClean="0"/>
          </a:p>
          <a:p>
            <a:pPr algn="ctr"/>
            <a:r>
              <a:rPr lang="it-IT" sz="2000" dirty="0" smtClean="0"/>
              <a:t>Utilizzare </a:t>
            </a:r>
            <a:r>
              <a:rPr lang="it-IT" sz="2000" dirty="0"/>
              <a:t>il pensiero computazionale e la robotica educativa a sostegno dei processi di apprendimento nella Scuola </a:t>
            </a:r>
            <a:r>
              <a:rPr lang="it-IT" sz="2000" dirty="0" smtClean="0"/>
              <a:t>dell’Infanzia e Primaria</a:t>
            </a:r>
            <a:endParaRPr lang="it-IT" sz="2000" dirty="0"/>
          </a:p>
        </p:txBody>
      </p:sp>
      <p:sp>
        <p:nvSpPr>
          <p:cNvPr id="15" name="Rettangolo 14"/>
          <p:cNvSpPr/>
          <p:nvPr/>
        </p:nvSpPr>
        <p:spPr>
          <a:xfrm>
            <a:off x="106416" y="586302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000" b="1" dirty="0"/>
              <a:t>Destinatari</a:t>
            </a:r>
          </a:p>
          <a:p>
            <a:pPr algn="ctr"/>
            <a:r>
              <a:rPr lang="it-IT" sz="2000" dirty="0"/>
              <a:t>Docenti di Scuola </a:t>
            </a:r>
            <a:r>
              <a:rPr lang="it-IT" sz="2000" dirty="0" smtClean="0"/>
              <a:t>dell’Infanzia e Primaria</a:t>
            </a:r>
            <a:endParaRPr lang="it-IT" sz="2000" dirty="0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752" y="4014987"/>
            <a:ext cx="6693552" cy="266731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999" y="1853402"/>
            <a:ext cx="8134046" cy="113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447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573" y="299246"/>
            <a:ext cx="6121910" cy="448864"/>
          </a:xfrm>
          <a:prstGeom prst="rect">
            <a:avLst/>
          </a:prstGeom>
        </p:spPr>
      </p:pic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11560" y="274638"/>
            <a:ext cx="609653" cy="59136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40" y="875632"/>
            <a:ext cx="8352928" cy="922339"/>
          </a:xfrm>
          <a:prstGeom prst="rect">
            <a:avLst/>
          </a:prstGeom>
        </p:spPr>
      </p:pic>
      <p:sp>
        <p:nvSpPr>
          <p:cNvPr id="9" name="Input manuale 8"/>
          <p:cNvSpPr/>
          <p:nvPr/>
        </p:nvSpPr>
        <p:spPr>
          <a:xfrm rot="10800000">
            <a:off x="440813" y="3068960"/>
            <a:ext cx="8360731" cy="1194439"/>
          </a:xfrm>
          <a:prstGeom prst="flowChartManualInpu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611560" y="3332306"/>
            <a:ext cx="6480720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28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U.F. </a:t>
            </a:r>
            <a:r>
              <a:rPr lang="it-IT" sz="28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23 </a:t>
            </a:r>
            <a:r>
              <a:rPr lang="it-IT" sz="2800" b="1" i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– Didattica </a:t>
            </a:r>
            <a:r>
              <a:rPr lang="it-IT" sz="2600" b="1" i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dell’Italiano</a:t>
            </a:r>
            <a:endParaRPr lang="it-IT" sz="2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07504" y="4394478"/>
            <a:ext cx="45495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/>
              <a:t>Competenza </a:t>
            </a:r>
            <a:endParaRPr lang="it-IT" sz="2000" b="1" dirty="0" smtClean="0"/>
          </a:p>
          <a:p>
            <a:pPr algn="ctr"/>
            <a:r>
              <a:rPr lang="it-IT" sz="2000" dirty="0" smtClean="0"/>
              <a:t>Utilizzare </a:t>
            </a:r>
            <a:r>
              <a:rPr lang="it-IT" sz="2000" dirty="0"/>
              <a:t>metodologie didattiche innovative e motivanti nell’insegnamento </a:t>
            </a:r>
            <a:r>
              <a:rPr lang="it-IT" sz="2000" dirty="0" smtClean="0"/>
              <a:t>delle discipline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96289" y="560202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000" b="1" dirty="0"/>
              <a:t>Destinatari</a:t>
            </a:r>
          </a:p>
          <a:p>
            <a:pPr algn="ctr"/>
            <a:r>
              <a:rPr lang="it-IT" sz="2000" dirty="0"/>
              <a:t>Docenti di scuola secondaria di primo e secondo grado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744" y="4077072"/>
            <a:ext cx="6693552" cy="266731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967" y="1797205"/>
            <a:ext cx="8357577" cy="117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253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91354"/>
            <a:ext cx="560881" cy="55478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469" y="397274"/>
            <a:ext cx="6121910" cy="44886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931" y="895740"/>
            <a:ext cx="8603818" cy="1192967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39840" y="3502457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000" b="1" dirty="0"/>
              <a:t>Competenza</a:t>
            </a:r>
            <a:r>
              <a:rPr lang="it-IT" sz="2000" dirty="0"/>
              <a:t> </a:t>
            </a:r>
          </a:p>
          <a:p>
            <a:pPr algn="ctr"/>
            <a:r>
              <a:rPr lang="it-IT" sz="2000" dirty="0"/>
              <a:t>Sviluppare attività organiche e sistematiche mirate alla promozione di metodi di studio efficaci e al sostegno delle componenti di motivazione legate ai processi di </a:t>
            </a:r>
            <a:r>
              <a:rPr lang="it-IT" sz="2000" dirty="0" smtClean="0"/>
              <a:t>apprendimento</a:t>
            </a:r>
            <a:endParaRPr lang="it-IT" sz="2000" dirty="0"/>
          </a:p>
        </p:txBody>
      </p:sp>
      <p:sp>
        <p:nvSpPr>
          <p:cNvPr id="11" name="Rettangolo 10"/>
          <p:cNvSpPr/>
          <p:nvPr/>
        </p:nvSpPr>
        <p:spPr>
          <a:xfrm>
            <a:off x="48717" y="551810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000" b="1" dirty="0"/>
              <a:t>Destinatari</a:t>
            </a:r>
          </a:p>
          <a:p>
            <a:pPr algn="ctr"/>
            <a:r>
              <a:rPr lang="it-IT" sz="2000" dirty="0"/>
              <a:t>Due docenti per ogni </a:t>
            </a:r>
            <a:r>
              <a:rPr lang="it-IT" sz="2000" dirty="0" smtClean="0"/>
              <a:t>Istituzione Scolastica</a:t>
            </a:r>
            <a:endParaRPr lang="it-IT" sz="2000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2680" y="3933056"/>
            <a:ext cx="6525870" cy="259276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287" y="2088707"/>
            <a:ext cx="8543106" cy="119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77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573" y="299246"/>
            <a:ext cx="6121910" cy="448864"/>
          </a:xfrm>
          <a:prstGeom prst="rect">
            <a:avLst/>
          </a:prstGeom>
        </p:spPr>
      </p:pic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11560" y="274638"/>
            <a:ext cx="609653" cy="59136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3121" y="3664592"/>
            <a:ext cx="6693552" cy="266731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015" y="2156963"/>
            <a:ext cx="7916771" cy="110857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64204" y="3314789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 b="1" dirty="0"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Competenza attesa</a:t>
            </a:r>
            <a:endParaRPr lang="it-IT" sz="2000" dirty="0"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ctr">
              <a:spcBef>
                <a:spcPts val="430"/>
              </a:spcBef>
              <a:spcAft>
                <a:spcPts val="0"/>
              </a:spcAft>
            </a:pPr>
            <a:r>
              <a:rPr lang="it-IT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Utilizzare la body </a:t>
            </a:r>
            <a:r>
              <a:rPr lang="it-IT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percussion</a:t>
            </a:r>
            <a:r>
              <a:rPr lang="it-IT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 migliorare l’espressività corporea, la creatività e la </a:t>
            </a:r>
            <a:r>
              <a:rPr lang="it-IT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socializzazione</a:t>
            </a:r>
            <a:endParaRPr lang="it-IT" sz="2000" dirty="0"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ctr">
              <a:spcBef>
                <a:spcPts val="430"/>
              </a:spcBef>
              <a:spcAft>
                <a:spcPts val="0"/>
              </a:spcAft>
            </a:pP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8676" y="538136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000" b="1" dirty="0"/>
              <a:t>Destinatari</a:t>
            </a:r>
          </a:p>
          <a:p>
            <a:pPr algn="ctr"/>
            <a:r>
              <a:rPr lang="it-IT" sz="2000" dirty="0"/>
              <a:t>Docenti di scuola dell’Infanzia e Primaria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057" y="866001"/>
            <a:ext cx="8114689" cy="128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690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81928"/>
            <a:ext cx="560881" cy="55478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623" y="386440"/>
            <a:ext cx="6120914" cy="45114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865" y="2029679"/>
            <a:ext cx="8370270" cy="117207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3039" y="4005064"/>
            <a:ext cx="6529382" cy="2597121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79512" y="542950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000" b="1" dirty="0" smtClean="0"/>
              <a:t>Destinatari</a:t>
            </a:r>
          </a:p>
          <a:p>
            <a:pPr algn="ctr"/>
            <a:r>
              <a:rPr lang="it-IT" sz="2000" dirty="0" smtClean="0"/>
              <a:t>Docenti dell’IIS “L. Palma” </a:t>
            </a:r>
          </a:p>
          <a:p>
            <a:pPr algn="ctr"/>
            <a:r>
              <a:rPr lang="it-IT" sz="2000" dirty="0" smtClean="0"/>
              <a:t>Un </a:t>
            </a:r>
            <a:r>
              <a:rPr lang="it-IT" sz="2000" dirty="0"/>
              <a:t>docente per ogni altra I.S.</a:t>
            </a:r>
          </a:p>
        </p:txBody>
      </p:sp>
      <p:sp>
        <p:nvSpPr>
          <p:cNvPr id="2" name="Rettangolo 1"/>
          <p:cNvSpPr/>
          <p:nvPr/>
        </p:nvSpPr>
        <p:spPr>
          <a:xfrm>
            <a:off x="179512" y="367240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000" b="1" dirty="0" smtClean="0"/>
              <a:t>Competenza</a:t>
            </a:r>
          </a:p>
          <a:p>
            <a:pPr algn="ctr"/>
            <a:r>
              <a:rPr lang="it-IT" sz="2000" dirty="0" smtClean="0"/>
              <a:t>Individuare </a:t>
            </a:r>
            <a:r>
              <a:rPr lang="it-IT" sz="2000" dirty="0"/>
              <a:t>fenomeni di discriminazione e violenza legata al genere realizzando efficaci interventi di prevenzione e </a:t>
            </a:r>
            <a:r>
              <a:rPr lang="it-IT" sz="2000" dirty="0" smtClean="0"/>
              <a:t>contrasto</a:t>
            </a:r>
            <a:endParaRPr lang="it-IT" sz="2000" dirty="0"/>
          </a:p>
        </p:txBody>
      </p:sp>
      <p:sp>
        <p:nvSpPr>
          <p:cNvPr id="1027" name="Rectangle 3"/>
          <p:cNvSpPr>
            <a:spLocks/>
          </p:cNvSpPr>
          <p:nvPr/>
        </p:nvSpPr>
        <p:spPr bwMode="auto">
          <a:xfrm>
            <a:off x="500034" y="857232"/>
            <a:ext cx="8143932" cy="1071570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4F622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Azione </a:t>
            </a:r>
            <a:r>
              <a:rPr kumimoji="0" lang="it-IT" sz="1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4.6 </a:t>
            </a:r>
            <a:r>
              <a:rPr kumimoji="0" lang="it-IT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</a:t>
            </a:r>
            <a:r>
              <a:rPr kumimoji="0" lang="it-IT" sz="1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4.7 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Piano Nazionale Formazione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Coesione sociale e prevenzione del disagio giovanile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Integrazione, competenze di cittadinanza e cittadinanza globale</a:t>
            </a:r>
            <a:endParaRPr kumimoji="0" lang="it-IT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8178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573" y="299246"/>
            <a:ext cx="6121910" cy="448864"/>
          </a:xfrm>
          <a:prstGeom prst="rect">
            <a:avLst/>
          </a:prstGeom>
        </p:spPr>
      </p:pic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11560" y="274638"/>
            <a:ext cx="609653" cy="59136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3121" y="3664592"/>
            <a:ext cx="6693552" cy="2667318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88676" y="538136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000" b="1" dirty="0"/>
              <a:t>Destinatari</a:t>
            </a:r>
          </a:p>
          <a:p>
            <a:pPr algn="ctr"/>
            <a:r>
              <a:rPr lang="it-IT" sz="2000" dirty="0"/>
              <a:t>Docenti di scuola dell’Infanzia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057" y="866001"/>
            <a:ext cx="8114689" cy="128425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501" y="2173842"/>
            <a:ext cx="8061800" cy="120870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130349" y="367481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000" b="1" dirty="0"/>
              <a:t>Competenza </a:t>
            </a:r>
            <a:endParaRPr lang="it-IT" sz="2000" b="1" dirty="0" smtClean="0"/>
          </a:p>
          <a:p>
            <a:pPr algn="ctr"/>
            <a:r>
              <a:rPr lang="it-IT" sz="2000" dirty="0" smtClean="0"/>
              <a:t>Promuovere </a:t>
            </a:r>
            <a:r>
              <a:rPr lang="it-IT" sz="2000" dirty="0"/>
              <a:t>il riuso di materiale di scarto e percorrere azioni creative con le infinite potenzialità della </a:t>
            </a:r>
            <a:r>
              <a:rPr lang="it-IT" sz="2000" dirty="0" smtClean="0"/>
              <a:t>materia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xmlns="" val="122167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06212"/>
            <a:ext cx="560881" cy="554784"/>
          </a:xfrm>
          <a:prstGeom prst="rect">
            <a:avLst/>
          </a:prstGeom>
        </p:spPr>
      </p:pic>
      <p:pic>
        <p:nvPicPr>
          <p:cNvPr id="9" name="Segnaposto contenuto 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44209" y="912739"/>
            <a:ext cx="8792287" cy="1219099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403648" y="491664"/>
            <a:ext cx="3642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Competenze per una scuola inclusiva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91" y="2123334"/>
            <a:ext cx="8792287" cy="1231169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244209" y="345823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000" b="1" dirty="0"/>
              <a:t>Competenza </a:t>
            </a:r>
          </a:p>
          <a:p>
            <a:pPr algn="ctr"/>
            <a:r>
              <a:rPr lang="it-IT" sz="2000" dirty="0"/>
              <a:t>Sviluppare e applicare metodologie di intervento e conoscenze teorico-pratiche </a:t>
            </a:r>
            <a:r>
              <a:rPr lang="it-IT" sz="2000" dirty="0" smtClean="0"/>
              <a:t>favorendo </a:t>
            </a:r>
            <a:r>
              <a:rPr lang="it-IT" sz="2000" dirty="0"/>
              <a:t>il riconoscimento e la valorizzazione delle abilità e competenze degli alunni con </a:t>
            </a:r>
            <a:r>
              <a:rPr lang="it-IT" sz="2000" dirty="0" smtClean="0"/>
              <a:t>DSA</a:t>
            </a:r>
            <a:endParaRPr lang="it-IT" sz="2000" dirty="0"/>
          </a:p>
        </p:txBody>
      </p:sp>
      <p:sp>
        <p:nvSpPr>
          <p:cNvPr id="11" name="Rettangolo 10"/>
          <p:cNvSpPr/>
          <p:nvPr/>
        </p:nvSpPr>
        <p:spPr>
          <a:xfrm>
            <a:off x="245840" y="582512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000" b="1" dirty="0"/>
              <a:t>Destinatari</a:t>
            </a:r>
          </a:p>
          <a:p>
            <a:pPr algn="ctr"/>
            <a:r>
              <a:rPr lang="it-IT" sz="2000" dirty="0"/>
              <a:t>Docenti di ogni ordine e grado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744" y="3717032"/>
            <a:ext cx="6646296" cy="277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238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2000" dirty="0" smtClean="0"/>
              <a:t>                       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Competenze del 21mo secolo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457200" y="3293320"/>
            <a:ext cx="4038600" cy="33452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2000" b="1" dirty="0" smtClean="0"/>
          </a:p>
          <a:p>
            <a:pPr marL="0" indent="0" algn="ctr">
              <a:buNone/>
            </a:pPr>
            <a:r>
              <a:rPr lang="it-IT" sz="2000" b="1" dirty="0" smtClean="0"/>
              <a:t>Competenza</a:t>
            </a:r>
          </a:p>
          <a:p>
            <a:pPr marL="0" indent="0" algn="ctr">
              <a:buNone/>
            </a:pPr>
            <a:r>
              <a:rPr lang="it-IT" sz="2000" dirty="0"/>
              <a:t>Sviluppare percorsi di </a:t>
            </a:r>
            <a:r>
              <a:rPr lang="it-IT" sz="2000" dirty="0" smtClean="0"/>
              <a:t>alternanza (PCTO) </a:t>
            </a:r>
            <a:r>
              <a:rPr lang="it-IT" sz="2000" dirty="0"/>
              <a:t>innovativi, qualitativamente rilevanti e completi nelle diverse fasi di </a:t>
            </a:r>
            <a:r>
              <a:rPr lang="it-IT" sz="2000" dirty="0" smtClean="0"/>
              <a:t>processo</a:t>
            </a:r>
            <a:endParaRPr lang="it-IT" sz="2000" dirty="0"/>
          </a:p>
          <a:p>
            <a:pPr marL="0" indent="0" algn="ctr">
              <a:buNone/>
            </a:pPr>
            <a:endParaRPr lang="it-IT" sz="2000" dirty="0"/>
          </a:p>
          <a:p>
            <a:pPr marL="0" indent="0" algn="ctr">
              <a:buNone/>
            </a:pPr>
            <a:r>
              <a:rPr lang="it-IT" sz="2000" b="1" dirty="0" smtClean="0"/>
              <a:t>Destinatari</a:t>
            </a:r>
          </a:p>
          <a:p>
            <a:pPr marL="0" indent="0" algn="ctr">
              <a:buNone/>
            </a:pPr>
            <a:r>
              <a:rPr lang="it-IT" sz="2000" dirty="0"/>
              <a:t>Docenti scuola secondaria di II grado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6898" y="430192"/>
            <a:ext cx="6461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15" y="1039792"/>
            <a:ext cx="8260111" cy="114531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678" y="3620132"/>
            <a:ext cx="6211848" cy="250603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107" y="2182792"/>
            <a:ext cx="8091693" cy="113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743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2000" dirty="0" smtClean="0"/>
              <a:t>        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Competenze di sistema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48603" y="3159095"/>
            <a:ext cx="4038600" cy="334523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it-IT" sz="1800" b="1" dirty="0" smtClean="0"/>
          </a:p>
          <a:p>
            <a:pPr marL="0" indent="0" algn="ctr">
              <a:buNone/>
            </a:pPr>
            <a:r>
              <a:rPr lang="it-IT" sz="2000" b="1" dirty="0" smtClean="0"/>
              <a:t>Competenza</a:t>
            </a:r>
          </a:p>
          <a:p>
            <a:pPr marL="0" indent="0" algn="ctr">
              <a:buNone/>
            </a:pPr>
            <a:r>
              <a:rPr lang="it-IT" sz="2000" dirty="0"/>
              <a:t>Sostenere e sviluppare il ruolo strategico del processo di autovalutazione, per orientare in termini formativi, proattivi e riflessivi lo sviluppo del miglioramento e la dimensione pubblica del </a:t>
            </a:r>
            <a:r>
              <a:rPr lang="it-IT" sz="2000" dirty="0" smtClean="0"/>
              <a:t>servizio</a:t>
            </a:r>
          </a:p>
          <a:p>
            <a:pPr marL="0" indent="0" algn="ctr">
              <a:buNone/>
            </a:pPr>
            <a:r>
              <a:rPr lang="it-IT" sz="2000" b="1" dirty="0" smtClean="0"/>
              <a:t>Destinatari</a:t>
            </a:r>
          </a:p>
          <a:p>
            <a:pPr marL="0" indent="0" algn="ctr">
              <a:buNone/>
            </a:pPr>
            <a:r>
              <a:rPr lang="it-IT" sz="2000" dirty="0"/>
              <a:t>Due docenti per ogni Istituzione Scolastica</a:t>
            </a:r>
          </a:p>
        </p:txBody>
      </p:sp>
      <p:sp>
        <p:nvSpPr>
          <p:cNvPr id="5" name="Rettangolo 4"/>
          <p:cNvSpPr/>
          <p:nvPr/>
        </p:nvSpPr>
        <p:spPr>
          <a:xfrm>
            <a:off x="378346" y="1017512"/>
            <a:ext cx="8452596" cy="98149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Azione </a:t>
            </a:r>
            <a:r>
              <a:rPr lang="it-IT" b="1" dirty="0" smtClean="0">
                <a:solidFill>
                  <a:srgbClr val="FF0000"/>
                </a:solidFill>
              </a:rPr>
              <a:t>4.9</a:t>
            </a:r>
            <a:r>
              <a:rPr lang="it-IT" dirty="0" smtClean="0">
                <a:solidFill>
                  <a:schemeClr val="tx1"/>
                </a:solidFill>
              </a:rPr>
              <a:t> Piano Nazionale Formazione</a:t>
            </a:r>
          </a:p>
          <a:p>
            <a:pPr algn="ctr"/>
            <a:r>
              <a:rPr lang="it-IT" b="1" dirty="0" smtClean="0">
                <a:solidFill>
                  <a:schemeClr val="tx1"/>
                </a:solidFill>
              </a:rPr>
              <a:t>Valutazione e miglioramento</a:t>
            </a:r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346" y="398725"/>
            <a:ext cx="6096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70" y="2082384"/>
            <a:ext cx="8588259" cy="12026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090" y="3284984"/>
            <a:ext cx="6734710" cy="296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79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2000" dirty="0" smtClean="0"/>
              <a:t>        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Competenze per il 21mo secolo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12484" y="3645024"/>
            <a:ext cx="4038600" cy="33452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1800" b="1" dirty="0" smtClean="0"/>
          </a:p>
          <a:p>
            <a:pPr marL="0" indent="0" algn="ctr">
              <a:buNone/>
            </a:pPr>
            <a:r>
              <a:rPr lang="it-IT" sz="2000" b="1" dirty="0" smtClean="0"/>
              <a:t>Competenza</a:t>
            </a:r>
          </a:p>
          <a:p>
            <a:pPr marL="0" indent="0" algn="ctr">
              <a:buNone/>
            </a:pPr>
            <a:r>
              <a:rPr lang="it-IT" sz="2000" dirty="0"/>
              <a:t>Competenze grammaticali e lessicali di livello A2 e </a:t>
            </a:r>
            <a:r>
              <a:rPr lang="it-IT" sz="2000" dirty="0" smtClean="0"/>
              <a:t>B1</a:t>
            </a:r>
          </a:p>
          <a:p>
            <a:pPr marL="0" indent="0" algn="ctr">
              <a:buNone/>
            </a:pPr>
            <a:r>
              <a:rPr lang="it-IT" sz="2000" b="1" dirty="0" smtClean="0"/>
              <a:t>Destinatari</a:t>
            </a:r>
          </a:p>
          <a:p>
            <a:pPr marL="0" indent="0" algn="ctr">
              <a:buNone/>
            </a:pPr>
            <a:r>
              <a:rPr lang="it-IT" sz="2000" dirty="0"/>
              <a:t>Docenti di Scuola Primaria e dell’Infanzia</a:t>
            </a:r>
          </a:p>
        </p:txBody>
      </p:sp>
      <p:sp>
        <p:nvSpPr>
          <p:cNvPr id="5" name="Rettangolo 4"/>
          <p:cNvSpPr/>
          <p:nvPr/>
        </p:nvSpPr>
        <p:spPr>
          <a:xfrm>
            <a:off x="457200" y="1027351"/>
            <a:ext cx="8363269" cy="926591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Azione </a:t>
            </a:r>
            <a:r>
              <a:rPr lang="it-IT" b="1" dirty="0" smtClean="0">
                <a:solidFill>
                  <a:srgbClr val="C00000"/>
                </a:solidFill>
              </a:rPr>
              <a:t>4.4</a:t>
            </a:r>
            <a:r>
              <a:rPr lang="it-IT" dirty="0" smtClean="0">
                <a:solidFill>
                  <a:schemeClr val="tx1"/>
                </a:solidFill>
              </a:rPr>
              <a:t> Piano Nazionale Formazione</a:t>
            </a: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Lingue straniere</a:t>
            </a:r>
          </a:p>
        </p:txBody>
      </p:sp>
      <p:sp>
        <p:nvSpPr>
          <p:cNvPr id="10" name="Input manuale 9"/>
          <p:cNvSpPr/>
          <p:nvPr/>
        </p:nvSpPr>
        <p:spPr>
          <a:xfrm rot="10800000">
            <a:off x="457200" y="2071856"/>
            <a:ext cx="8307225" cy="1269598"/>
          </a:xfrm>
          <a:prstGeom prst="flowChartManualInp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698970" y="2168598"/>
            <a:ext cx="708459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800" b="1" i="1" dirty="0" smtClean="0">
                <a:solidFill>
                  <a:schemeClr val="tx2">
                    <a:lumMod val="75000"/>
                  </a:schemeClr>
                </a:solidFill>
              </a:rPr>
              <a:t>U.F.11</a:t>
            </a:r>
            <a:r>
              <a:rPr lang="it-IT" sz="2800" b="1" i="1" dirty="0" smtClean="0"/>
              <a:t> </a:t>
            </a:r>
            <a:r>
              <a:rPr lang="it-IT" sz="2800" b="1" i="1" dirty="0" smtClean="0">
                <a:solidFill>
                  <a:schemeClr val="bg1"/>
                </a:solidFill>
              </a:rPr>
              <a:t>- </a:t>
            </a:r>
            <a:r>
              <a:rPr lang="it-IT" sz="2800" b="1" i="1" dirty="0">
                <a:solidFill>
                  <a:schemeClr val="bg1"/>
                </a:solidFill>
              </a:rPr>
              <a:t>Formazione linguistica Scuola Primaria INGLESE </a:t>
            </a:r>
            <a:r>
              <a:rPr lang="it-IT" sz="2800" b="1" i="1" dirty="0" smtClean="0">
                <a:solidFill>
                  <a:schemeClr val="bg1"/>
                </a:solidFill>
              </a:rPr>
              <a:t>– II^ Annualità</a:t>
            </a:r>
            <a:endParaRPr lang="it-IT" sz="2800" b="1" i="1" dirty="0">
              <a:solidFill>
                <a:schemeClr val="bg1"/>
              </a:solidFill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366639" y="380342"/>
            <a:ext cx="620266" cy="581735"/>
          </a:xfrm>
          <a:prstGeom prst="roundRect">
            <a:avLst>
              <a:gd name="adj" fmla="val 10000"/>
            </a:avLst>
          </a:prstGeom>
          <a:blipFill rotWithShape="1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758" y="3530930"/>
            <a:ext cx="6646296" cy="294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743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2000" dirty="0" smtClean="0"/>
              <a:t>         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Competenze per una scuola inclusiva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0" y="3544435"/>
            <a:ext cx="4762872" cy="39604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000" b="1" dirty="0" smtClean="0"/>
              <a:t>Competenza</a:t>
            </a:r>
          </a:p>
          <a:p>
            <a:pPr marL="0" indent="0" algn="ctr">
              <a:buNone/>
            </a:pPr>
            <a:r>
              <a:rPr lang="it-IT" sz="2000" dirty="0"/>
              <a:t>Assicurare un efficace coordinamento di tutte le attività progettuali di istituto, finalizzate a promuovere la piena integrazione di ogni alunno nel contesto della classe e della </a:t>
            </a:r>
            <a:r>
              <a:rPr lang="it-IT" sz="2000" dirty="0" smtClean="0"/>
              <a:t>scuola</a:t>
            </a:r>
            <a:endParaRPr lang="it-IT" sz="2000" dirty="0"/>
          </a:p>
          <a:p>
            <a:pPr marL="0" indent="0" algn="ctr">
              <a:buNone/>
            </a:pPr>
            <a:r>
              <a:rPr lang="it-IT" sz="2000" b="1" dirty="0" smtClean="0"/>
              <a:t>Destinatari</a:t>
            </a:r>
          </a:p>
          <a:p>
            <a:pPr marL="0" indent="0" algn="ctr">
              <a:buNone/>
            </a:pPr>
            <a:r>
              <a:rPr lang="it-IT" sz="2000" dirty="0"/>
              <a:t>Un docente per </a:t>
            </a:r>
            <a:r>
              <a:rPr lang="it-IT" sz="2000" dirty="0" smtClean="0"/>
              <a:t>ogni Istituzione Scolastica</a:t>
            </a:r>
            <a:endParaRPr lang="it-IT" sz="2000" dirty="0"/>
          </a:p>
          <a:p>
            <a:pPr marL="0" indent="0">
              <a:buNone/>
            </a:pPr>
            <a:endParaRPr lang="it-IT" sz="1800" dirty="0"/>
          </a:p>
        </p:txBody>
      </p:sp>
      <p:sp>
        <p:nvSpPr>
          <p:cNvPr id="5" name="Rettangolo 4"/>
          <p:cNvSpPr/>
          <p:nvPr/>
        </p:nvSpPr>
        <p:spPr>
          <a:xfrm>
            <a:off x="410679" y="1024471"/>
            <a:ext cx="8347852" cy="10639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Azione </a:t>
            </a:r>
            <a:r>
              <a:rPr lang="it-IT" b="1" dirty="0" smtClean="0">
                <a:solidFill>
                  <a:srgbClr val="FF0000"/>
                </a:solidFill>
              </a:rPr>
              <a:t>4.5 </a:t>
            </a:r>
            <a:r>
              <a:rPr lang="it-IT" dirty="0" smtClean="0">
                <a:solidFill>
                  <a:schemeClr val="tx1"/>
                </a:solidFill>
              </a:rPr>
              <a:t> Piano Nazionale Formazione</a:t>
            </a:r>
          </a:p>
          <a:p>
            <a:pPr algn="ctr"/>
            <a:r>
              <a:rPr lang="it-IT" b="1" dirty="0" smtClean="0">
                <a:solidFill>
                  <a:schemeClr val="tx1"/>
                </a:solidFill>
              </a:rPr>
              <a:t>Inclusione e disabilità</a:t>
            </a:r>
          </a:p>
        </p:txBody>
      </p:sp>
      <p:sp>
        <p:nvSpPr>
          <p:cNvPr id="10" name="Input manuale 9"/>
          <p:cNvSpPr/>
          <p:nvPr/>
        </p:nvSpPr>
        <p:spPr>
          <a:xfrm rot="10800000">
            <a:off x="456051" y="2209665"/>
            <a:ext cx="8302480" cy="1160775"/>
          </a:xfrm>
          <a:prstGeom prst="flowChartManualInp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855363" y="2319750"/>
            <a:ext cx="702324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000" b="1" i="1" dirty="0" smtClean="0">
                <a:solidFill>
                  <a:srgbClr val="FF0000"/>
                </a:solidFill>
              </a:rPr>
              <a:t>U.F.13 </a:t>
            </a:r>
            <a:r>
              <a:rPr lang="it-IT" sz="2000" b="1" i="1" dirty="0"/>
              <a:t>– Formazione dei referenti/coordinatori dei processi sui temi della disabilità e dell’inclusione – </a:t>
            </a:r>
            <a:r>
              <a:rPr lang="it-IT" sz="2000" b="1" i="1" dirty="0" smtClean="0"/>
              <a:t>II^ </a:t>
            </a:r>
            <a:r>
              <a:rPr lang="it-IT" sz="2000" b="1" i="1" dirty="0"/>
              <a:t>ANNUALITA’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169" y="322708"/>
            <a:ext cx="560387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3800492"/>
            <a:ext cx="6646296" cy="278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03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63" y="322654"/>
            <a:ext cx="609653" cy="59136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04364"/>
            <a:ext cx="646232" cy="609653"/>
          </a:xfrm>
          <a:prstGeom prst="rect">
            <a:avLst/>
          </a:prstGeom>
        </p:spPr>
      </p:pic>
      <p:pic>
        <p:nvPicPr>
          <p:cNvPr id="8" name="Segnaposto contenuto 7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65320" y="2212916"/>
            <a:ext cx="8582055" cy="120173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065541" y="609190"/>
            <a:ext cx="4299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Competenze di sistema e per il 21mo secolo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057880"/>
            <a:ext cx="8579532" cy="1101033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99272" y="3663119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000" b="1" dirty="0"/>
              <a:t>Competenza </a:t>
            </a:r>
            <a:endParaRPr lang="it-IT" sz="2000" b="1" dirty="0" smtClean="0"/>
          </a:p>
          <a:p>
            <a:pPr algn="ctr"/>
            <a:r>
              <a:rPr lang="it-IT" sz="2000" dirty="0" smtClean="0"/>
              <a:t>Sviluppare </a:t>
            </a:r>
            <a:r>
              <a:rPr lang="it-IT" sz="2000" dirty="0"/>
              <a:t>percorsi didattici innovativi, inclusivi e laboratoriali basati sull’utilizzo delle Google </a:t>
            </a:r>
            <a:r>
              <a:rPr lang="it-IT" sz="2000" dirty="0" err="1" smtClean="0"/>
              <a:t>Apps</a:t>
            </a:r>
            <a:endParaRPr lang="it-IT" sz="2000" dirty="0"/>
          </a:p>
        </p:txBody>
      </p:sp>
      <p:sp>
        <p:nvSpPr>
          <p:cNvPr id="11" name="Rettangolo 10"/>
          <p:cNvSpPr/>
          <p:nvPr/>
        </p:nvSpPr>
        <p:spPr>
          <a:xfrm>
            <a:off x="113302" y="534496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000" b="1" dirty="0"/>
              <a:t>Destinatari</a:t>
            </a:r>
          </a:p>
          <a:p>
            <a:pPr algn="ctr"/>
            <a:r>
              <a:rPr lang="it-IT" sz="2000" dirty="0"/>
              <a:t>Docenti di ogni ordine e grado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752" y="3730825"/>
            <a:ext cx="6693552" cy="266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276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74638"/>
            <a:ext cx="609653" cy="59136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184" y="398000"/>
            <a:ext cx="6121910" cy="44886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899708"/>
            <a:ext cx="8603667" cy="1192946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89664" y="3620327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000" b="1" dirty="0"/>
              <a:t>Competenza</a:t>
            </a:r>
            <a:r>
              <a:rPr lang="it-IT" sz="2000" dirty="0"/>
              <a:t> </a:t>
            </a:r>
          </a:p>
          <a:p>
            <a:pPr algn="ctr"/>
            <a:r>
              <a:rPr lang="it-IT" sz="2000" dirty="0"/>
              <a:t>Costruire ed utilizzare compiti autentici e connesse rubriche valutative assicurando la dimensione formativa della </a:t>
            </a:r>
            <a:r>
              <a:rPr lang="it-IT" sz="2000" dirty="0" smtClean="0"/>
              <a:t>valutazione</a:t>
            </a:r>
            <a:endParaRPr lang="it-IT" sz="2000" dirty="0"/>
          </a:p>
        </p:txBody>
      </p:sp>
      <p:sp>
        <p:nvSpPr>
          <p:cNvPr id="10" name="Rettangolo 9"/>
          <p:cNvSpPr/>
          <p:nvPr/>
        </p:nvSpPr>
        <p:spPr>
          <a:xfrm>
            <a:off x="89665" y="512032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000" b="1" dirty="0"/>
              <a:t>Destinatari</a:t>
            </a:r>
          </a:p>
          <a:p>
            <a:pPr algn="ctr"/>
            <a:r>
              <a:rPr lang="it-IT" sz="2000" dirty="0"/>
              <a:t>Un docente per ogni Istituzione Scolastica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736" y="3636790"/>
            <a:ext cx="6734710" cy="296706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418" y="2126361"/>
            <a:ext cx="8651777" cy="121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914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2000" dirty="0" smtClean="0"/>
              <a:t>         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Competenze di sistema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298" y="449243"/>
            <a:ext cx="6096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54" y="698642"/>
            <a:ext cx="8469144" cy="16372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3573016"/>
            <a:ext cx="6734710" cy="2967068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370854" y="359635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000" b="1" dirty="0"/>
              <a:t>Competenza </a:t>
            </a:r>
          </a:p>
          <a:p>
            <a:pPr algn="ctr"/>
            <a:r>
              <a:rPr lang="it-IT" sz="2000" dirty="0"/>
              <a:t>Interagire in modo efficace nei gruppi di lavoro instaurando relazioni positive, valorizzando la comunicazione e promuovendo la negoziazione e la </a:t>
            </a:r>
            <a:r>
              <a:rPr lang="it-IT" sz="2000" dirty="0" smtClean="0"/>
              <a:t>mediazione </a:t>
            </a:r>
            <a:endParaRPr lang="it-IT" sz="2000" dirty="0"/>
          </a:p>
        </p:txBody>
      </p:sp>
      <p:sp>
        <p:nvSpPr>
          <p:cNvPr id="17" name="Rettangolo 16"/>
          <p:cNvSpPr/>
          <p:nvPr/>
        </p:nvSpPr>
        <p:spPr>
          <a:xfrm>
            <a:off x="343810" y="562996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000" b="1" dirty="0"/>
              <a:t>Destinatari</a:t>
            </a:r>
          </a:p>
          <a:p>
            <a:pPr algn="ctr"/>
            <a:r>
              <a:rPr lang="it-IT" sz="2000" dirty="0"/>
              <a:t>Docenti di ogni ordine e grado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31" y="2297649"/>
            <a:ext cx="8396591" cy="117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743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3726</TotalTime>
  <Words>552</Words>
  <Application>Microsoft Office PowerPoint</Application>
  <PresentationFormat>Presentazione su schermo (4:3)</PresentationFormat>
  <Paragraphs>90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Diapositiva 1</vt:lpstr>
      <vt:lpstr>Diapositiva 2</vt:lpstr>
      <vt:lpstr>                        Competenze del 21mo secolo</vt:lpstr>
      <vt:lpstr>         Competenze di sistema</vt:lpstr>
      <vt:lpstr>         Competenze per il 21mo secolo</vt:lpstr>
      <vt:lpstr>          Competenze per una scuola inclusiva</vt:lpstr>
      <vt:lpstr>Diapositiva 7</vt:lpstr>
      <vt:lpstr>Diapositiva 8</vt:lpstr>
      <vt:lpstr>          Competenze di sistema</vt:lpstr>
      <vt:lpstr>         Competenze per una scuola inclusiva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Unità formative</dc:title>
  <dc:creator>Laura</dc:creator>
  <cp:lastModifiedBy>Luisa</cp:lastModifiedBy>
  <cp:revision>221</cp:revision>
  <dcterms:created xsi:type="dcterms:W3CDTF">2017-02-11T19:31:41Z</dcterms:created>
  <dcterms:modified xsi:type="dcterms:W3CDTF">2019-01-24T11:34:44Z</dcterms:modified>
</cp:coreProperties>
</file>